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embeddedFontLst>
    <p:embeddedFont>
      <p:font typeface="Roboto"/>
      <p:regular r:id="rId18"/>
      <p:bold r:id="rId19"/>
      <p:italic r:id="rId20"/>
      <p:boldItalic r:id="rId21"/>
    </p:embeddedFont>
    <p:embeddedFont>
      <p:font typeface="Montserrat"/>
      <p:regular r:id="rId22"/>
      <p:bold r:id="rId23"/>
      <p:italic r:id="rId24"/>
      <p:boldItalic r:id="rId25"/>
    </p:embeddedFont>
    <p:embeddedFont>
      <p:font typeface="Lato"/>
      <p:regular r:id="rId26"/>
      <p:bold r:id="rId27"/>
      <p:italic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italic.fntdata"/><Relationship Id="rId22" Type="http://schemas.openxmlformats.org/officeDocument/2006/relationships/font" Target="fonts/Montserrat-regular.fntdata"/><Relationship Id="rId21" Type="http://schemas.openxmlformats.org/officeDocument/2006/relationships/font" Target="fonts/Roboto-boldItalic.fntdata"/><Relationship Id="rId24" Type="http://schemas.openxmlformats.org/officeDocument/2006/relationships/font" Target="fonts/Montserrat-italic.fntdata"/><Relationship Id="rId23" Type="http://schemas.openxmlformats.org/officeDocument/2006/relationships/font" Target="fonts/Montserrat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Lato-regular.fntdata"/><Relationship Id="rId25" Type="http://schemas.openxmlformats.org/officeDocument/2006/relationships/font" Target="fonts/Montserrat-boldItalic.fntdata"/><Relationship Id="rId28" Type="http://schemas.openxmlformats.org/officeDocument/2006/relationships/font" Target="fonts/Lato-italic.fntdata"/><Relationship Id="rId27" Type="http://schemas.openxmlformats.org/officeDocument/2006/relationships/font" Target="fonts/Lato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Lato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Roboto-bold.fntdata"/><Relationship Id="rId18" Type="http://schemas.openxmlformats.org/officeDocument/2006/relationships/font" Target="fonts/Roboto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1b2c46373b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21b2c46373b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1b2c46373b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21b2c46373b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21139c80612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21139c80612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0ffdaba362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20ffdaba362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17c8a8fb5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217c8a8fb5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17c8a8fb51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217c8a8fb51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17c8a8fb51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217c8a8fb51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17c8a8fb51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217c8a8fb51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17c8a8fb51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217c8a8fb51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18e5df692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218e5df692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1b2c46373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21b2c46373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Relationship Id="rId4" Type="http://schemas.openxmlformats.org/officeDocument/2006/relationships/image" Target="../media/image14.png"/><Relationship Id="rId5" Type="http://schemas.openxmlformats.org/officeDocument/2006/relationships/image" Target="../media/image10.png"/><Relationship Id="rId6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png"/><Relationship Id="rId4" Type="http://schemas.openxmlformats.org/officeDocument/2006/relationships/image" Target="../media/image1.png"/><Relationship Id="rId5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19.png"/><Relationship Id="rId5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type="ctrTitle"/>
          </p:nvPr>
        </p:nvSpPr>
        <p:spPr>
          <a:xfrm>
            <a:off x="2933950" y="1333225"/>
            <a:ext cx="5620800" cy="205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Clase 3: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Enums,librerías 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tratamiento de ficheros</a:t>
            </a:r>
            <a:endParaRPr/>
          </a:p>
        </p:txBody>
      </p:sp>
      <p:sp>
        <p:nvSpPr>
          <p:cNvPr id="135" name="Google Shape;135;p13"/>
          <p:cNvSpPr txBox="1"/>
          <p:nvPr>
            <p:ph idx="1" type="subTitle"/>
          </p:nvPr>
        </p:nvSpPr>
        <p:spPr>
          <a:xfrm>
            <a:off x="5084050" y="4025788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By CanarianPlay</a:t>
            </a:r>
            <a:endParaRPr/>
          </a:p>
        </p:txBody>
      </p:sp>
      <p:pic>
        <p:nvPicPr>
          <p:cNvPr id="136" name="Google Shape;13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06313" y="3633838"/>
            <a:ext cx="1172325" cy="1172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3.	Tramiento ficheros</a:t>
            </a:r>
            <a:endParaRPr/>
          </a:p>
        </p:txBody>
      </p:sp>
      <p:sp>
        <p:nvSpPr>
          <p:cNvPr id="203" name="Google Shape;203;p22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b="1" lang="es" sz="1800"/>
              <a:t>Usos más habituales:</a:t>
            </a:r>
            <a:endParaRPr b="1" sz="18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s" sz="1200"/>
              <a:t>Se utiliza comúnmente en aplicaciones que necesitan leer o escribir en archivos.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s" sz="1200"/>
              <a:t>Algunos de los usos más comunes son:</a:t>
            </a:r>
            <a:endParaRPr sz="1200"/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s" sz="1200"/>
              <a:t>Procesamiento de archivos de texto.</a:t>
            </a:r>
            <a:endParaRPr sz="1200"/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s" sz="1200"/>
              <a:t>Almacenamiento de datos estructurados.</a:t>
            </a:r>
            <a:endParaRPr sz="1200"/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s" sz="1200"/>
              <a:t>Manejo de archivos de gran tamaño</a:t>
            </a:r>
            <a:endParaRPr sz="1200"/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s" sz="1200"/>
              <a:t>Procesamiento de archivos logs</a:t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2200"/>
          </a:p>
          <a:p>
            <a:pPr indent="0" lvl="0" marL="9144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04" name="Google Shape;20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77000" y="2337975"/>
            <a:ext cx="2571750" cy="257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3.	Tramiento ficheros</a:t>
            </a:r>
            <a:endParaRPr/>
          </a:p>
        </p:txBody>
      </p:sp>
      <p:sp>
        <p:nvSpPr>
          <p:cNvPr id="210" name="Google Shape;210;p23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b="1" lang="es" sz="1800"/>
              <a:t>Cómo</a:t>
            </a:r>
            <a:r>
              <a:rPr b="1" lang="es" sz="1800"/>
              <a:t> utilizarlo:</a:t>
            </a:r>
            <a:endParaRPr b="1" sz="18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s" sz="1200"/>
              <a:t>A continuación se muestra algunas funciones y clases para usar el tratamiento de ficheros en nuestro código:</a:t>
            </a:r>
            <a:endParaRPr sz="1200"/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s" sz="1200"/>
              <a:t>Abrir un archivo: “</a:t>
            </a:r>
            <a:r>
              <a:rPr lang="es" sz="1200">
                <a:solidFill>
                  <a:srgbClr val="FFFF00"/>
                </a:solidFill>
              </a:rPr>
              <a:t>open()</a:t>
            </a:r>
            <a:r>
              <a:rPr lang="es" sz="1200"/>
              <a:t>”</a:t>
            </a:r>
            <a:endParaRPr sz="1200"/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s" sz="1200"/>
              <a:t>Cerrar el archivo: “</a:t>
            </a:r>
            <a:r>
              <a:rPr lang="es" sz="1200">
                <a:solidFill>
                  <a:srgbClr val="FFFF00"/>
                </a:solidFill>
              </a:rPr>
              <a:t>close()</a:t>
            </a:r>
            <a:r>
              <a:rPr lang="es" sz="1200"/>
              <a:t>”</a:t>
            </a:r>
            <a:endParaRPr sz="1200"/>
          </a:p>
          <a:p>
            <a:pPr indent="0" lvl="0" marL="13716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2200"/>
          </a:p>
          <a:p>
            <a:pPr indent="0" lvl="0" marL="9144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11" name="Google Shape;21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828715">
            <a:off x="4833636" y="2351339"/>
            <a:ext cx="2493925" cy="2493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4"/>
          <p:cNvSpPr txBox="1"/>
          <p:nvPr>
            <p:ph idx="1" type="body"/>
          </p:nvPr>
        </p:nvSpPr>
        <p:spPr>
          <a:xfrm>
            <a:off x="1319700" y="15823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                                                               ¡¡¡Gracias por vuestra atención!!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s"/>
              <a:t>                  </a:t>
            </a:r>
            <a:endParaRPr/>
          </a:p>
        </p:txBody>
      </p:sp>
      <p:pic>
        <p:nvPicPr>
          <p:cNvPr id="217" name="Google Shape;21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49738" y="294100"/>
            <a:ext cx="2044525" cy="2044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8875" y="1922068"/>
            <a:ext cx="1006725" cy="892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58825" y="2777875"/>
            <a:ext cx="1066800" cy="1066800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24"/>
          <p:cNvSpPr txBox="1"/>
          <p:nvPr/>
        </p:nvSpPr>
        <p:spPr>
          <a:xfrm>
            <a:off x="1976000" y="2138800"/>
            <a:ext cx="3352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https://www.twitch.tv/canarianplay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1" name="Google Shape;221;p24"/>
          <p:cNvSpPr txBox="1"/>
          <p:nvPr/>
        </p:nvSpPr>
        <p:spPr>
          <a:xfrm>
            <a:off x="2072200" y="3108300"/>
            <a:ext cx="2679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CanarianPlay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22" name="Google Shape;222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30425" y="2538996"/>
            <a:ext cx="1238232" cy="1623600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24"/>
          <p:cNvSpPr txBox="1"/>
          <p:nvPr/>
        </p:nvSpPr>
        <p:spPr>
          <a:xfrm>
            <a:off x="5602350" y="3137900"/>
            <a:ext cx="3411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https://www.tiktok.com/@canarianplay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¿Qué aprenderemos?</a:t>
            </a:r>
            <a:endParaRPr/>
          </a:p>
        </p:txBody>
      </p:sp>
      <p:sp>
        <p:nvSpPr>
          <p:cNvPr id="142" name="Google Shape;142;p1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s" sz="1500"/>
              <a:t>Tips de datos </a:t>
            </a:r>
            <a:r>
              <a:rPr lang="es" sz="1500">
                <a:solidFill>
                  <a:srgbClr val="FFFF00"/>
                </a:solidFill>
              </a:rPr>
              <a:t>Enumerados</a:t>
            </a:r>
            <a:endParaRPr sz="1500">
              <a:solidFill>
                <a:srgbClr val="FFFF00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s" sz="1500"/>
              <a:t>Librerías</a:t>
            </a:r>
            <a:r>
              <a:rPr lang="es" sz="1500"/>
              <a:t> en C++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s" sz="1500"/>
              <a:t>Tratamiento de ficheros</a:t>
            </a:r>
            <a:endParaRPr/>
          </a:p>
        </p:txBody>
      </p:sp>
      <p:pic>
        <p:nvPicPr>
          <p:cNvPr id="143" name="Google Shape;14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2500" y="2571750"/>
            <a:ext cx="1939000" cy="193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s"/>
              <a:t>Tipo de datos Enumerados</a:t>
            </a:r>
            <a:endParaRPr/>
          </a:p>
        </p:txBody>
      </p:sp>
      <p:sp>
        <p:nvSpPr>
          <p:cNvPr id="149" name="Google Shape;149;p1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1" lang="es" sz="2200"/>
              <a:t>¿Qué son?</a:t>
            </a:r>
            <a:endParaRPr b="1" sz="2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s" sz="1200"/>
              <a:t>Una enumeración es un tipo definido por el usuario que consta de un conjunto de constantes enteras con nombre conocidas como </a:t>
            </a:r>
            <a:r>
              <a:rPr b="1" i="1" lang="es" sz="1200">
                <a:solidFill>
                  <a:srgbClr val="FFFF00"/>
                </a:solidFill>
              </a:rPr>
              <a:t>enumeradores.</a:t>
            </a:r>
            <a:endParaRPr b="1" i="1" sz="1200">
              <a:solidFill>
                <a:srgbClr val="FFFF00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s" sz="1200"/>
              <a:t>Son una forma de crear un conjunto de constantes que representan valores discretos y específicos.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s" sz="1200"/>
              <a:t>Un definición más </a:t>
            </a:r>
            <a:r>
              <a:rPr lang="es" sz="1200">
                <a:solidFill>
                  <a:srgbClr val="FFFF00"/>
                </a:solidFill>
              </a:rPr>
              <a:t>mod platanito</a:t>
            </a:r>
            <a:r>
              <a:rPr lang="es" sz="1200"/>
              <a:t>: Un enumerado es como un número con nombre.</a:t>
            </a:r>
            <a:endParaRPr sz="1200"/>
          </a:p>
          <a:p>
            <a:pPr indent="0" lvl="0" marL="9144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0" name="Google Shape;15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58600" y="594475"/>
            <a:ext cx="1395725" cy="1395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2030798">
            <a:off x="1419150" y="3900000"/>
            <a:ext cx="2438400" cy="31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419138">
            <a:off x="4044525" y="3797575"/>
            <a:ext cx="4551849" cy="298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s"/>
              <a:t>Tipo de datos Enumerados</a:t>
            </a:r>
            <a:endParaRPr/>
          </a:p>
        </p:txBody>
      </p:sp>
      <p:sp>
        <p:nvSpPr>
          <p:cNvPr id="158" name="Google Shape;158;p16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1" lang="es" sz="2200"/>
              <a:t>Para qué y cómo se utilizan</a:t>
            </a:r>
            <a:endParaRPr b="1" sz="2200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b="1" lang="es"/>
              <a:t>Se suelen utilizar para</a:t>
            </a:r>
            <a:r>
              <a:rPr b="1" lang="es">
                <a:solidFill>
                  <a:srgbClr val="FFFF00"/>
                </a:solidFill>
              </a:rPr>
              <a:t> mejorar la legibilidad del código.</a:t>
            </a:r>
            <a:endParaRPr b="1">
              <a:solidFill>
                <a:srgbClr val="FFFF00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b="1" lang="es"/>
              <a:t>Nos proporcionan una forma de</a:t>
            </a:r>
            <a:r>
              <a:rPr b="1" lang="es">
                <a:solidFill>
                  <a:srgbClr val="FFFF00"/>
                </a:solidFill>
              </a:rPr>
              <a:t> restringir</a:t>
            </a:r>
            <a:r>
              <a:rPr b="1" lang="es"/>
              <a:t> el conjunto de </a:t>
            </a:r>
            <a:r>
              <a:rPr b="1" lang="es">
                <a:solidFill>
                  <a:srgbClr val="FFFF00"/>
                </a:solidFill>
              </a:rPr>
              <a:t>valores</a:t>
            </a:r>
            <a:r>
              <a:rPr b="1" lang="es"/>
              <a:t> que se pueden asignar a una variables.</a:t>
            </a:r>
            <a:endParaRPr b="1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s"/>
              <a:t>Para su </a:t>
            </a:r>
            <a:r>
              <a:rPr lang="es">
                <a:solidFill>
                  <a:srgbClr val="FFFF00"/>
                </a:solidFill>
              </a:rPr>
              <a:t>declaración </a:t>
            </a:r>
            <a:r>
              <a:rPr lang="es"/>
              <a:t>se utiliza la </a:t>
            </a:r>
            <a:r>
              <a:rPr lang="es"/>
              <a:t>palabra</a:t>
            </a:r>
            <a:r>
              <a:rPr lang="es"/>
              <a:t> clave</a:t>
            </a:r>
            <a:r>
              <a:rPr b="1" lang="es"/>
              <a:t> </a:t>
            </a:r>
            <a:r>
              <a:rPr b="1" i="1" lang="es">
                <a:solidFill>
                  <a:srgbClr val="FFFF00"/>
                </a:solidFill>
              </a:rPr>
              <a:t>enum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s">
                <a:solidFill>
                  <a:srgbClr val="FFFF00"/>
                </a:solidFill>
              </a:rPr>
              <a:t>Por defecto</a:t>
            </a:r>
            <a:r>
              <a:rPr lang="es"/>
              <a:t>, el </a:t>
            </a:r>
            <a:r>
              <a:rPr lang="es">
                <a:solidFill>
                  <a:srgbClr val="FFFF00"/>
                </a:solidFill>
              </a:rPr>
              <a:t>valor </a:t>
            </a:r>
            <a:r>
              <a:rPr lang="es"/>
              <a:t>del código del primer elemento de un enum es </a:t>
            </a:r>
            <a:r>
              <a:rPr lang="es">
                <a:solidFill>
                  <a:srgbClr val="FFFF00"/>
                </a:solidFill>
              </a:rPr>
              <a:t>0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s"/>
              <a:t>Sintaxis: </a:t>
            </a:r>
            <a:r>
              <a:rPr lang="es">
                <a:solidFill>
                  <a:srgbClr val="FFFF00"/>
                </a:solidFill>
              </a:rPr>
              <a:t>enum identificador {variables,...}</a:t>
            </a:r>
            <a:endParaRPr>
              <a:solidFill>
                <a:srgbClr val="FFFF00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s"/>
              <a:t>Para declarar una variable del enum será: </a:t>
            </a:r>
            <a:r>
              <a:rPr lang="es">
                <a:solidFill>
                  <a:srgbClr val="FFFF00"/>
                </a:solidFill>
              </a:rPr>
              <a:t>IdentificadorEnum name = variableEnum.</a:t>
            </a:r>
            <a:endParaRPr>
              <a:solidFill>
                <a:srgbClr val="FFFF00"/>
              </a:solidFill>
            </a:endParaRPr>
          </a:p>
          <a:p>
            <a:pPr indent="0" lvl="0" marL="9144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9" name="Google Shape;15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400" y="3266350"/>
            <a:ext cx="1715599" cy="1715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s"/>
              <a:t>Tipo de datos Enumerados</a:t>
            </a:r>
            <a:endParaRPr/>
          </a:p>
        </p:txBody>
      </p:sp>
      <p:sp>
        <p:nvSpPr>
          <p:cNvPr id="165" name="Google Shape;165;p17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1" lang="es" sz="2200"/>
              <a:t>Ejemplo de uso</a:t>
            </a:r>
            <a:endParaRPr b="1" sz="22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2200"/>
          </a:p>
          <a:p>
            <a:pPr indent="0" lvl="0" marL="9144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6" name="Google Shape;16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95625" y="1851075"/>
            <a:ext cx="4156276" cy="281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1475" y="3357569"/>
            <a:ext cx="3171825" cy="17859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37999" y="3065650"/>
            <a:ext cx="1720210" cy="91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2.	Librerías en C++</a:t>
            </a:r>
            <a:endParaRPr/>
          </a:p>
        </p:txBody>
      </p:sp>
      <p:sp>
        <p:nvSpPr>
          <p:cNvPr id="174" name="Google Shape;174;p18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1" lang="es" sz="2200"/>
              <a:t>¿Qué son?</a:t>
            </a:r>
            <a:endParaRPr b="1" sz="2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s" sz="1200"/>
              <a:t>Conjunto de funciones, clases y otros componentes predefinidos.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s" sz="1200"/>
              <a:t>Se utilizan para facilitar la implementación de ciertas funcionalidades.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s" sz="1200"/>
              <a:t>Existes dos tipos: </a:t>
            </a:r>
            <a:r>
              <a:rPr lang="es" sz="1200">
                <a:solidFill>
                  <a:srgbClr val="FFFF00"/>
                </a:solidFill>
              </a:rPr>
              <a:t>estáticas</a:t>
            </a:r>
            <a:r>
              <a:rPr lang="es" sz="1200"/>
              <a:t> y </a:t>
            </a:r>
            <a:r>
              <a:rPr lang="es" sz="1200">
                <a:solidFill>
                  <a:srgbClr val="FFFF00"/>
                </a:solidFill>
              </a:rPr>
              <a:t>dinámicas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s" sz="1200"/>
              <a:t>Importancia de las librerías:</a:t>
            </a:r>
            <a:endParaRPr sz="1200"/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s" sz="1200"/>
              <a:t>Ahorro tiempo y esfuerzo</a:t>
            </a:r>
            <a:endParaRPr sz="1200"/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s" sz="1200"/>
              <a:t>Mayor eficiencia</a:t>
            </a:r>
            <a:endParaRPr sz="1200"/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s" sz="1200"/>
              <a:t>Mejora la calidad del software</a:t>
            </a:r>
            <a:endParaRPr sz="1200"/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s" sz="1200"/>
              <a:t>Ampliación de la funcionalidad del software desarrollado</a:t>
            </a:r>
            <a:endParaRPr sz="12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2200"/>
          </a:p>
          <a:p>
            <a:pPr indent="0" lvl="0" marL="9144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75" name="Google Shape;17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21750" y="3486050"/>
            <a:ext cx="992700" cy="99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2.	Librerías en C++</a:t>
            </a:r>
            <a:endParaRPr/>
          </a:p>
        </p:txBody>
      </p:sp>
      <p:sp>
        <p:nvSpPr>
          <p:cNvPr id="181" name="Google Shape;181;p19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-34734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es" sz="2200"/>
              <a:t>Librerías </a:t>
            </a:r>
            <a:r>
              <a:rPr b="1" lang="es" sz="2200"/>
              <a:t>estáticas VS</a:t>
            </a:r>
            <a:r>
              <a:rPr b="1" lang="es" sz="2200"/>
              <a:t> dinámica</a:t>
            </a:r>
            <a:endParaRPr b="1" sz="2200"/>
          </a:p>
          <a:p>
            <a:pPr indent="-296223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s" sz="1252">
                <a:solidFill>
                  <a:srgbClr val="FFFF00"/>
                </a:solidFill>
              </a:rPr>
              <a:t>Librerías estáticas:</a:t>
            </a:r>
            <a:r>
              <a:rPr lang="es" sz="1252"/>
              <a:t> </a:t>
            </a:r>
            <a:r>
              <a:rPr lang="es" sz="1252">
                <a:latin typeface="Roboto"/>
                <a:ea typeface="Roboto"/>
                <a:cs typeface="Roboto"/>
                <a:sym typeface="Roboto"/>
              </a:rPr>
              <a:t>archivo objeto que contiene las funciones, clases y otros componentes predefinidos que se pueden utilizar en un programa</a:t>
            </a:r>
            <a:r>
              <a:rPr lang="es" sz="1252"/>
              <a:t>.</a:t>
            </a:r>
            <a:endParaRPr sz="1252"/>
          </a:p>
          <a:p>
            <a:pPr indent="-296223" lvl="2" marL="1371600" rtl="0" algn="l">
              <a:spcBef>
                <a:spcPts val="0"/>
              </a:spcBef>
              <a:spcAft>
                <a:spcPts val="0"/>
              </a:spcAft>
              <a:buSzPct val="100000"/>
              <a:buChar char="■"/>
            </a:pPr>
            <a:r>
              <a:rPr lang="es" sz="1252"/>
              <a:t>Ventajas: portabilidad, eficiencia,facilidad de uso e independencia de versiones</a:t>
            </a:r>
            <a:endParaRPr sz="1252"/>
          </a:p>
          <a:p>
            <a:pPr indent="-296223" lvl="2" marL="1371600" rtl="0" algn="l">
              <a:spcBef>
                <a:spcPts val="0"/>
              </a:spcBef>
              <a:spcAft>
                <a:spcPts val="0"/>
              </a:spcAft>
              <a:buSzPct val="100000"/>
              <a:buChar char="■"/>
            </a:pPr>
            <a:r>
              <a:rPr lang="es" sz="1252"/>
              <a:t>Ejemplos: sin(), cos(), tan() entre otras (librerías math.h)</a:t>
            </a:r>
            <a:endParaRPr sz="1252"/>
          </a:p>
          <a:p>
            <a:pPr indent="-296223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s" sz="1252">
                <a:solidFill>
                  <a:srgbClr val="FFFF00"/>
                </a:solidFill>
              </a:rPr>
              <a:t>Librerías dinámicas:</a:t>
            </a:r>
            <a:r>
              <a:rPr lang="es" sz="1252"/>
              <a:t> Este archivo se carga en tiempo de ejecución del programa, no se vincula directamente con el archivo ejecutable en tiempo de compilación</a:t>
            </a:r>
            <a:endParaRPr sz="1252"/>
          </a:p>
          <a:p>
            <a:pPr indent="-296223" lvl="2" marL="1371600" rtl="0" algn="l">
              <a:spcBef>
                <a:spcPts val="0"/>
              </a:spcBef>
              <a:spcAft>
                <a:spcPts val="0"/>
              </a:spcAft>
              <a:buSzPct val="100000"/>
              <a:buChar char="■"/>
            </a:pPr>
            <a:r>
              <a:rPr lang="es" sz="1252"/>
              <a:t>Ventajas: Ahorro de espacio, actualización dinámica, compartición de recursos y flexibilidad</a:t>
            </a:r>
            <a:endParaRPr sz="1252"/>
          </a:p>
          <a:p>
            <a:pPr indent="-296223" lvl="2" marL="1371600" rtl="0" algn="l">
              <a:spcBef>
                <a:spcPts val="0"/>
              </a:spcBef>
              <a:spcAft>
                <a:spcPts val="0"/>
              </a:spcAft>
              <a:buSzPct val="100000"/>
              <a:buChar char="■"/>
            </a:pPr>
            <a:r>
              <a:rPr lang="es" sz="1252"/>
              <a:t>Ejemplos: OpenGL</a:t>
            </a:r>
            <a:endParaRPr sz="1252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2200"/>
          </a:p>
          <a:p>
            <a:pPr indent="0" lvl="0" marL="9144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82" name="Google Shape;18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21750" y="3486050"/>
            <a:ext cx="992700" cy="9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18146" y="3486050"/>
            <a:ext cx="1871775" cy="1328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2.	Librerías en C++</a:t>
            </a:r>
            <a:endParaRPr/>
          </a:p>
        </p:txBody>
      </p:sp>
      <p:sp>
        <p:nvSpPr>
          <p:cNvPr id="189" name="Google Shape;189;p20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1" lang="es" sz="2200"/>
              <a:t>Cómo</a:t>
            </a:r>
            <a:r>
              <a:rPr b="1" lang="es" sz="2200"/>
              <a:t> utilizar las librerías en C++</a:t>
            </a:r>
            <a:endParaRPr b="1" sz="2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s" sz="1200"/>
              <a:t>Tenemos que tener en </a:t>
            </a:r>
            <a:r>
              <a:rPr lang="es" sz="1200"/>
              <a:t>cuenta</a:t>
            </a:r>
            <a:r>
              <a:rPr lang="es" sz="1200"/>
              <a:t> lo siguiente:</a:t>
            </a:r>
            <a:endParaRPr sz="1200"/>
          </a:p>
          <a:p>
            <a:pPr indent="-304800" lvl="0" marL="13716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s" sz="1200"/>
              <a:t>Incluir la librería en un programa → </a:t>
            </a:r>
            <a:r>
              <a:rPr lang="es" sz="1200">
                <a:solidFill>
                  <a:srgbClr val="FFFF00"/>
                </a:solidFill>
              </a:rPr>
              <a:t>#include&lt;’name’&gt;</a:t>
            </a:r>
            <a:endParaRPr sz="1200">
              <a:solidFill>
                <a:srgbClr val="FFFF00"/>
              </a:solidFill>
            </a:endParaRPr>
          </a:p>
          <a:p>
            <a:pPr indent="-304800" lvl="0" marL="13716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s" sz="1200"/>
              <a:t>Para </a:t>
            </a:r>
            <a:r>
              <a:rPr lang="es" sz="1200"/>
              <a:t>utilizar las funciones</a:t>
            </a:r>
            <a:r>
              <a:rPr lang="es" sz="1200"/>
              <a:t> de una </a:t>
            </a:r>
            <a:r>
              <a:rPr lang="es" sz="1200"/>
              <a:t>librería</a:t>
            </a:r>
            <a:r>
              <a:rPr lang="es" sz="1200"/>
              <a:t> habría que incluir su archivo de cabecera correspondiente. Ej: </a:t>
            </a:r>
            <a:r>
              <a:rPr lang="es" sz="1200">
                <a:solidFill>
                  <a:srgbClr val="FFFF00"/>
                </a:solidFill>
              </a:rPr>
              <a:t>#include&lt;math.h&gt;</a:t>
            </a:r>
            <a:endParaRPr sz="1200">
              <a:solidFill>
                <a:srgbClr val="FFFF00"/>
              </a:solidFill>
            </a:endParaRPr>
          </a:p>
          <a:p>
            <a:pPr indent="-304800" lvl="0" marL="13716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s" sz="1200"/>
              <a:t>Para no generar conflictos de nombres con otras librerías se suele utilizar a veces el espacio de nombre.</a:t>
            </a:r>
            <a:endParaRPr sz="1200"/>
          </a:p>
          <a:p>
            <a:pPr indent="-304800" lvl="0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s" sz="1200"/>
              <a:t>Algunas de las más importantes son: iostream, vector, string, algorithm y cmath</a:t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2200"/>
          </a:p>
          <a:p>
            <a:pPr indent="0" lvl="0" marL="9144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90" name="Google Shape;19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12575" y="3372100"/>
            <a:ext cx="2095500" cy="139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3</a:t>
            </a:r>
            <a:r>
              <a:rPr lang="es"/>
              <a:t>.	Tramiento ficheros</a:t>
            </a:r>
            <a:endParaRPr/>
          </a:p>
        </p:txBody>
      </p:sp>
      <p:sp>
        <p:nvSpPr>
          <p:cNvPr id="196" name="Google Shape;196;p21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b="1" lang="es" sz="1800"/>
              <a:t>¿Qué es?</a:t>
            </a:r>
            <a:endParaRPr b="1" sz="18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s" sz="1200"/>
              <a:t>Es el proceso de </a:t>
            </a:r>
            <a:r>
              <a:rPr lang="es" sz="1200">
                <a:solidFill>
                  <a:srgbClr val="FFFF00"/>
                </a:solidFill>
              </a:rPr>
              <a:t>lectura y escritura</a:t>
            </a:r>
            <a:r>
              <a:rPr lang="es" sz="1200"/>
              <a:t> de datos en archivos en el </a:t>
            </a:r>
            <a:r>
              <a:rPr lang="es" sz="1200">
                <a:solidFill>
                  <a:srgbClr val="FFFF00"/>
                </a:solidFill>
              </a:rPr>
              <a:t>sistema de archivos</a:t>
            </a:r>
            <a:r>
              <a:rPr lang="es" sz="1200"/>
              <a:t> del ordenador.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s" sz="1200"/>
              <a:t>Se pueden usar varias clases y funciones para trabajar con archivos.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s" sz="1200"/>
              <a:t>La clase principal para trabajar con archivos en C++ es </a:t>
            </a:r>
            <a:r>
              <a:rPr lang="es" sz="1200">
                <a:solidFill>
                  <a:srgbClr val="FFFF00"/>
                </a:solidFill>
              </a:rPr>
              <a:t>“fstream”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s" sz="1200"/>
              <a:t>Una vez abierto un archivo se puede leer y escribir datos utilizando operaciones de lectura y escritura.</a:t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2200"/>
          </a:p>
          <a:p>
            <a:pPr indent="0" lvl="0" marL="9144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97" name="Google Shape;19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30925" y="2963400"/>
            <a:ext cx="1730949" cy="2096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